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8" r:id="rId2"/>
    <p:sldId id="259" r:id="rId3"/>
    <p:sldId id="260" r:id="rId4"/>
  </p:sldIdLst>
  <p:sldSz cx="6858000" cy="9906000" type="A4"/>
  <p:notesSz cx="6858000" cy="99456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보통 스타일 1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90" y="40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3B9FC-5951-467F-8808-CDD130D25AA2}" type="datetimeFigureOut">
              <a:rPr lang="ko-KR" altLang="en-US" smtClean="0"/>
              <a:t>2018-01-05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58FD7-2A7F-454D-A182-D2994BD70C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879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53A79-46D1-4F49-90CA-92DEE02B2265}" type="datetimeFigureOut">
              <a:rPr lang="ko-KR" altLang="en-US" smtClean="0"/>
              <a:t>2018-01-05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38363" y="746125"/>
            <a:ext cx="258127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A560-99A2-44CD-BE92-29369393B0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1521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8A560-99A2-44CD-BE92-29369393B08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5698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8983-EC8D-437D-95A3-D4C6C180B49E}" type="datetimeFigureOut">
              <a:rPr lang="ko-KR" altLang="en-US" smtClean="0"/>
              <a:pPr/>
              <a:t>2018-01-05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DD12-1ACF-422B-A77A-9D82298922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8983-EC8D-437D-95A3-D4C6C180B49E}" type="datetimeFigureOut">
              <a:rPr lang="ko-KR" altLang="en-US" smtClean="0"/>
              <a:pPr/>
              <a:t>2018-01-05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DD12-1ACF-422B-A77A-9D82298922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5386387" y="396701"/>
            <a:ext cx="1671638" cy="845220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71475" y="396701"/>
            <a:ext cx="4900613" cy="845220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8983-EC8D-437D-95A3-D4C6C180B49E}" type="datetimeFigureOut">
              <a:rPr lang="ko-KR" altLang="en-US" smtClean="0"/>
              <a:pPr/>
              <a:t>2018-01-05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DD12-1ACF-422B-A77A-9D82298922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8983-EC8D-437D-95A3-D4C6C180B49E}" type="datetimeFigureOut">
              <a:rPr lang="ko-KR" altLang="en-US" smtClean="0"/>
              <a:pPr/>
              <a:t>2018-01-05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DD12-1ACF-422B-A77A-9D82298922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8983-EC8D-437D-95A3-D4C6C180B49E}" type="datetimeFigureOut">
              <a:rPr lang="ko-KR" altLang="en-US" smtClean="0"/>
              <a:pPr/>
              <a:t>2018-01-05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DD12-1ACF-422B-A77A-9D82298922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71475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771900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8983-EC8D-437D-95A3-D4C6C180B49E}" type="datetimeFigureOut">
              <a:rPr lang="ko-KR" altLang="en-US" smtClean="0"/>
              <a:pPr/>
              <a:t>2018-01-05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DD12-1ACF-422B-A77A-9D82298922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8983-EC8D-437D-95A3-D4C6C180B49E}" type="datetimeFigureOut">
              <a:rPr lang="ko-KR" altLang="en-US" smtClean="0"/>
              <a:pPr/>
              <a:t>2018-01-05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DD12-1ACF-422B-A77A-9D82298922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8983-EC8D-437D-95A3-D4C6C180B49E}" type="datetimeFigureOut">
              <a:rPr lang="ko-KR" altLang="en-US" smtClean="0"/>
              <a:pPr/>
              <a:t>2018-01-05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DD12-1ACF-422B-A77A-9D82298922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8983-EC8D-437D-95A3-D4C6C180B49E}" type="datetimeFigureOut">
              <a:rPr lang="ko-KR" altLang="en-US" smtClean="0"/>
              <a:pPr/>
              <a:t>2018-01-05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DD12-1ACF-422B-A77A-9D82298922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8983-EC8D-437D-95A3-D4C6C180B49E}" type="datetimeFigureOut">
              <a:rPr lang="ko-KR" altLang="en-US" smtClean="0"/>
              <a:pPr/>
              <a:t>2018-01-05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DD12-1ACF-422B-A77A-9D82298922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8983-EC8D-437D-95A3-D4C6C180B49E}" type="datetimeFigureOut">
              <a:rPr lang="ko-KR" altLang="en-US" smtClean="0"/>
              <a:pPr/>
              <a:t>2018-01-05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DD12-1ACF-422B-A77A-9D82298922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A8983-EC8D-437D-95A3-D4C6C180B49E}" type="datetimeFigureOut">
              <a:rPr lang="ko-KR" altLang="en-US" smtClean="0"/>
              <a:pPr/>
              <a:t>2018-01-05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FDD12-1ACF-422B-A77A-9D82298922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hyperlink" Target="http://www.fowi.or.kr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hyperlink" Target="http://www.fowi.or.kr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www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200472"/>
            <a:ext cx="6875859" cy="9433048"/>
            <a:chOff x="0" y="200472"/>
            <a:chExt cx="6875859" cy="9433048"/>
          </a:xfrm>
        </p:grpSpPr>
        <p:cxnSp>
          <p:nvCxnSpPr>
            <p:cNvPr id="7" name="직선 연결선 6"/>
            <p:cNvCxnSpPr/>
            <p:nvPr/>
          </p:nvCxnSpPr>
          <p:spPr>
            <a:xfrm>
              <a:off x="2564904" y="344488"/>
              <a:ext cx="429309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266" name="Picture 2" descr="한국산림복지진흥원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624" y="272480"/>
              <a:ext cx="947818" cy="181422"/>
            </a:xfrm>
            <a:prstGeom prst="rect">
              <a:avLst/>
            </a:prstGeom>
            <a:noFill/>
          </p:spPr>
        </p:pic>
        <p:cxnSp>
          <p:nvCxnSpPr>
            <p:cNvPr id="12" name="직선 연결선 11"/>
            <p:cNvCxnSpPr/>
            <p:nvPr/>
          </p:nvCxnSpPr>
          <p:spPr>
            <a:xfrm>
              <a:off x="0" y="1208584"/>
              <a:ext cx="685800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/>
            <p:nvPr/>
          </p:nvCxnSpPr>
          <p:spPr>
            <a:xfrm>
              <a:off x="17859" y="1784648"/>
              <a:ext cx="685800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4624" y="808474"/>
              <a:ext cx="68133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err="1" smtClean="0">
                  <a:solidFill>
                    <a:schemeClr val="tx2"/>
                  </a:solidFill>
                  <a:latin typeface="HY견고딕" pitchFamily="18" charset="-127"/>
                  <a:ea typeface="HY견고딕" pitchFamily="18" charset="-127"/>
                </a:rPr>
                <a:t>피노키오자연휴양림</a:t>
              </a:r>
              <a:r>
                <a:rPr lang="ko-KR" altLang="en-US" sz="2000" b="1" dirty="0" smtClean="0">
                  <a:solidFill>
                    <a:schemeClr val="tx2"/>
                  </a:solidFill>
                  <a:latin typeface="HY견고딕" pitchFamily="18" charset="-127"/>
                  <a:ea typeface="HY견고딕" pitchFamily="18" charset="-127"/>
                </a:rPr>
                <a:t> 산림복지서비스 이용권 사용 안내</a:t>
              </a:r>
              <a:endParaRPr lang="ko-KR" altLang="en-US" sz="2000" b="1" dirty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cxnSp>
          <p:nvCxnSpPr>
            <p:cNvPr id="28" name="직선 연결선 27"/>
            <p:cNvCxnSpPr/>
            <p:nvPr/>
          </p:nvCxnSpPr>
          <p:spPr>
            <a:xfrm>
              <a:off x="922382" y="4947268"/>
              <a:ext cx="3672408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29443" y="4803252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 err="1" smtClean="0"/>
                <a:t>즐길거리</a:t>
              </a:r>
              <a:endParaRPr lang="ko-KR" altLang="en-US" sz="1600" b="1" dirty="0"/>
            </a:p>
          </p:txBody>
        </p:sp>
        <p:cxnSp>
          <p:nvCxnSpPr>
            <p:cNvPr id="32" name="직선 연결선 31"/>
            <p:cNvCxnSpPr/>
            <p:nvPr/>
          </p:nvCxnSpPr>
          <p:spPr>
            <a:xfrm>
              <a:off x="992617" y="2579003"/>
              <a:ext cx="136815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6513" y="2451884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dirty="0" smtClean="0"/>
                <a:t>통나무숙소</a:t>
              </a:r>
              <a:endParaRPr lang="ko-KR" altLang="en-US" sz="14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348880" y="1928664"/>
              <a:ext cx="2088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/>
                <a:t>2</a:t>
              </a:r>
              <a:r>
                <a:rPr lang="ko-KR" altLang="en-US" sz="1200" b="1" dirty="0" smtClean="0"/>
                <a:t>인실</a:t>
              </a:r>
              <a:r>
                <a:rPr lang="en-US" altLang="ko-KR" sz="1200" b="1" dirty="0" smtClean="0"/>
                <a:t>~30</a:t>
              </a:r>
              <a:r>
                <a:rPr lang="ko-KR" altLang="en-US" sz="1200" b="1" dirty="0" smtClean="0"/>
                <a:t>인실 </a:t>
              </a:r>
              <a:r>
                <a:rPr lang="ko-KR" altLang="en-US" sz="1200" b="1" dirty="0" err="1" smtClean="0"/>
                <a:t>팬트하우스</a:t>
              </a:r>
              <a:endParaRPr lang="en-US" altLang="ko-KR" sz="1200" b="1" dirty="0" smtClean="0"/>
            </a:p>
            <a:p>
              <a:r>
                <a:rPr lang="ko-KR" altLang="en-US" sz="1200" b="1" dirty="0" smtClean="0"/>
                <a:t>캠핑</a:t>
              </a:r>
              <a:endParaRPr lang="en-US" altLang="ko-KR" sz="1200" b="1" dirty="0" smtClean="0"/>
            </a:p>
            <a:p>
              <a:r>
                <a:rPr lang="ko-KR" altLang="en-US" sz="1200" b="1" dirty="0" smtClean="0"/>
                <a:t>에어컨</a:t>
              </a:r>
              <a:r>
                <a:rPr lang="en-US" altLang="ko-KR" sz="1200" b="1" dirty="0" smtClean="0"/>
                <a:t>,  </a:t>
              </a:r>
              <a:r>
                <a:rPr lang="ko-KR" altLang="en-US" sz="1200" b="1" dirty="0" smtClean="0"/>
                <a:t>케이블</a:t>
              </a:r>
              <a:r>
                <a:rPr lang="en-US" altLang="ko-KR" sz="1200" b="1" dirty="0" smtClean="0"/>
                <a:t>TV</a:t>
              </a:r>
              <a:endParaRPr lang="ko-KR" altLang="en-US" sz="1200" b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24744" y="200472"/>
              <a:ext cx="1324402" cy="287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000" b="1" dirty="0" err="1" smtClean="0">
                  <a:solidFill>
                    <a:srgbClr val="008000"/>
                  </a:solidFill>
                  <a:latin typeface="Yoon 봄날 M" pitchFamily="18" charset="-127"/>
                  <a:ea typeface="Yoon 봄날 M" pitchFamily="18" charset="-127"/>
                </a:rPr>
                <a:t>피노키오자연휴양림</a:t>
              </a:r>
              <a:endParaRPr lang="ko-KR" altLang="en-US" sz="1000" b="1" dirty="0">
                <a:solidFill>
                  <a:srgbClr val="008000"/>
                </a:solidFill>
                <a:latin typeface="Yoon 봄날 M" pitchFamily="18" charset="-127"/>
                <a:ea typeface="Yoon 봄날 M" pitchFamily="18" charset="-127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664804" y="8409384"/>
              <a:ext cx="1656184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1100" dirty="0" err="1" smtClean="0">
                  <a:latin typeface="HY견고딕" pitchFamily="18" charset="-127"/>
                  <a:ea typeface="HY견고딕" pitchFamily="18" charset="-127"/>
                </a:rPr>
                <a:t>계곡트레킹</a:t>
              </a:r>
              <a:endParaRPr lang="en-US" altLang="ko-KR" sz="1100" dirty="0" smtClean="0">
                <a:latin typeface="HY견고딕" pitchFamily="18" charset="-127"/>
                <a:ea typeface="HY견고딕" pitchFamily="18" charset="-127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1100" dirty="0" err="1" smtClean="0">
                  <a:latin typeface="HY견고딕" pitchFamily="18" charset="-127"/>
                  <a:ea typeface="HY견고딕" pitchFamily="18" charset="-127"/>
                </a:rPr>
                <a:t>숯불모듬바베큐</a:t>
              </a:r>
              <a:endParaRPr lang="en-US" altLang="ko-KR" sz="1100" dirty="0" smtClean="0">
                <a:latin typeface="HY견고딕" pitchFamily="18" charset="-127"/>
                <a:ea typeface="HY견고딕" pitchFamily="18" charset="-127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1100" dirty="0" err="1" smtClean="0">
                  <a:latin typeface="HY견고딕" pitchFamily="18" charset="-127"/>
                  <a:ea typeface="HY견고딕" pitchFamily="18" charset="-127"/>
                </a:rPr>
                <a:t>숲속캠핑</a:t>
              </a:r>
              <a:r>
                <a:rPr lang="ko-KR" altLang="en-US" sz="1100" dirty="0" smtClean="0">
                  <a:latin typeface="HY견고딕" pitchFamily="18" charset="-127"/>
                  <a:ea typeface="HY견고딕" pitchFamily="18" charset="-127"/>
                </a:rPr>
                <a:t> </a:t>
              </a:r>
              <a:endParaRPr lang="en-US" altLang="ko-KR" sz="1100" dirty="0" smtClean="0">
                <a:latin typeface="HY견고딕" pitchFamily="18" charset="-127"/>
                <a:ea typeface="HY견고딕" pitchFamily="18" charset="-127"/>
              </a:endParaRPr>
            </a:p>
          </p:txBody>
        </p:sp>
        <p:pic>
          <p:nvPicPr>
            <p:cNvPr id="1026" name="Picture 2" descr="C:\Users\Administrator\Desktop\하이라이트\DSC_007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2799240"/>
              <a:ext cx="2599039" cy="1728192"/>
            </a:xfrm>
            <a:prstGeom prst="rect">
              <a:avLst/>
            </a:prstGeom>
            <a:noFill/>
          </p:spPr>
        </p:pic>
        <p:pic>
          <p:nvPicPr>
            <p:cNvPr id="1028" name="Picture 4" descr="C:\Users\Administrator\Desktop\하이라이트\수련원가을풍경 06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64904" y="2799240"/>
              <a:ext cx="2315259" cy="1736352"/>
            </a:xfrm>
            <a:prstGeom prst="rect">
              <a:avLst/>
            </a:prstGeom>
            <a:noFill/>
          </p:spPr>
        </p:pic>
        <p:pic>
          <p:nvPicPr>
            <p:cNvPr id="1029" name="Picture 5" descr="C:\Users\Administrator\Desktop\하이라이트\DSC_0065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5157531"/>
              <a:ext cx="2283225" cy="1518196"/>
            </a:xfrm>
            <a:prstGeom prst="rect">
              <a:avLst/>
            </a:prstGeom>
            <a:noFill/>
          </p:spPr>
        </p:pic>
        <p:pic>
          <p:nvPicPr>
            <p:cNvPr id="1030" name="Picture 6" descr="C:\Users\Administrator\Desktop\하이라이트\수련원가을풍경 good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76872" y="5157531"/>
              <a:ext cx="2088232" cy="1566091"/>
            </a:xfrm>
            <a:prstGeom prst="rect">
              <a:avLst/>
            </a:prstGeom>
            <a:noFill/>
          </p:spPr>
        </p:pic>
        <p:pic>
          <p:nvPicPr>
            <p:cNvPr id="1032" name="Picture 8" descr="C:\Users\Administrator\Desktop\산림복지바우처\바우처\1502939071689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6669699"/>
              <a:ext cx="2400345" cy="1350194"/>
            </a:xfrm>
            <a:prstGeom prst="rect">
              <a:avLst/>
            </a:prstGeom>
            <a:noFill/>
          </p:spPr>
        </p:pic>
        <p:pic>
          <p:nvPicPr>
            <p:cNvPr id="1033" name="Picture 9" descr="C:\Users\Administrator\Desktop\산림복지바우처\바우처\1502939087524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48880" y="6741707"/>
              <a:ext cx="2304256" cy="1296144"/>
            </a:xfrm>
            <a:prstGeom prst="rect">
              <a:avLst/>
            </a:prstGeom>
            <a:noFill/>
          </p:spPr>
        </p:pic>
        <p:sp>
          <p:nvSpPr>
            <p:cNvPr id="40" name="TextBox 39"/>
            <p:cNvSpPr txBox="1"/>
            <p:nvPr/>
          </p:nvSpPr>
          <p:spPr>
            <a:xfrm>
              <a:off x="3392996" y="8409384"/>
              <a:ext cx="154697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1100" dirty="0" err="1" smtClean="0">
                  <a:latin typeface="HY견고딕" pitchFamily="18" charset="-127"/>
                  <a:ea typeface="HY견고딕" pitchFamily="18" charset="-127"/>
                </a:rPr>
                <a:t>짚트랙</a:t>
              </a:r>
              <a:endParaRPr lang="en-US" altLang="ko-KR" sz="1100" dirty="0" smtClean="0">
                <a:latin typeface="HY견고딕" pitchFamily="18" charset="-127"/>
                <a:ea typeface="HY견고딕" pitchFamily="18" charset="-127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1100" dirty="0" smtClean="0">
                  <a:latin typeface="HY견고딕" pitchFamily="18" charset="-127"/>
                  <a:ea typeface="HY견고딕" pitchFamily="18" charset="-127"/>
                </a:rPr>
                <a:t>숲 속 보물찾기</a:t>
              </a:r>
              <a:endParaRPr lang="en-US" altLang="ko-KR" sz="1100" dirty="0" smtClean="0">
                <a:latin typeface="HY견고딕" pitchFamily="18" charset="-127"/>
                <a:ea typeface="HY견고딕" pitchFamily="18" charset="-127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1100" dirty="0" err="1" smtClean="0">
                  <a:latin typeface="HY견고딕" pitchFamily="18" charset="-127"/>
                  <a:ea typeface="HY견고딕" pitchFamily="18" charset="-127"/>
                </a:rPr>
                <a:t>산약초식물원</a:t>
              </a:r>
              <a:endParaRPr lang="en-US" altLang="ko-KR" sz="1100" dirty="0" smtClean="0">
                <a:latin typeface="HY견고딕" pitchFamily="18" charset="-127"/>
                <a:ea typeface="HY견고딕" pitchFamily="18" charset="-127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1100" dirty="0" smtClean="0">
                  <a:latin typeface="HY견고딕" pitchFamily="18" charset="-127"/>
                  <a:ea typeface="HY견고딕" pitchFamily="18" charset="-127"/>
                </a:rPr>
                <a:t>송어잡기 </a:t>
              </a:r>
              <a:endParaRPr lang="en-US" altLang="ko-KR" sz="1100" dirty="0" smtClean="0">
                <a:latin typeface="HY견고딕" pitchFamily="18" charset="-127"/>
                <a:ea typeface="HY견고딕" pitchFamily="18" charset="-127"/>
              </a:endParaRPr>
            </a:p>
          </p:txBody>
        </p:sp>
        <p:pic>
          <p:nvPicPr>
            <p:cNvPr id="1034" name="Picture 10" descr="C:\Users\Administrator\Desktop\산림복지바우처\batch_IMG_2473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979454" y="7056784"/>
              <a:ext cx="1878546" cy="2504728"/>
            </a:xfrm>
            <a:prstGeom prst="rect">
              <a:avLst/>
            </a:prstGeom>
            <a:noFill/>
          </p:spPr>
        </p:pic>
        <p:pic>
          <p:nvPicPr>
            <p:cNvPr id="1035" name="Picture 11" descr="\\Kim-pc\공유폴더\사진(수련원)\체험\에코어드벤처로우.jpe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013176" y="4736976"/>
              <a:ext cx="1844824" cy="2363755"/>
            </a:xfrm>
            <a:prstGeom prst="rect">
              <a:avLst/>
            </a:prstGeom>
            <a:noFill/>
          </p:spPr>
        </p:pic>
        <p:sp>
          <p:nvSpPr>
            <p:cNvPr id="2" name="TextBox 1"/>
            <p:cNvSpPr txBox="1"/>
            <p:nvPr/>
          </p:nvSpPr>
          <p:spPr>
            <a:xfrm>
              <a:off x="0" y="1321485"/>
              <a:ext cx="685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강원도원주 신림</a:t>
              </a:r>
              <a:r>
                <a:rPr lang="en-US" altLang="ko-KR" dirty="0" smtClean="0"/>
                <a:t>IC</a:t>
              </a:r>
              <a:r>
                <a:rPr lang="ko-KR" altLang="en-US" dirty="0" smtClean="0"/>
                <a:t>에서 </a:t>
              </a:r>
              <a:r>
                <a:rPr lang="en-US" altLang="ko-KR" dirty="0" smtClean="0"/>
                <a:t>10</a:t>
              </a:r>
              <a:r>
                <a:rPr lang="ko-KR" altLang="en-US" dirty="0" smtClean="0"/>
                <a:t>분</a:t>
              </a:r>
              <a:r>
                <a:rPr lang="en-US" altLang="ko-KR" dirty="0" smtClean="0"/>
                <a:t>, </a:t>
              </a:r>
              <a:r>
                <a:rPr lang="ko-KR" altLang="en-US" b="1" dirty="0" smtClean="0"/>
                <a:t>최고의 휴양림</a:t>
              </a:r>
              <a:r>
                <a:rPr lang="ko-KR" altLang="en-US" dirty="0" smtClean="0"/>
                <a:t> 주인으로 모십니다</a:t>
              </a:r>
              <a:r>
                <a:rPr lang="en-US" altLang="ko-KR" dirty="0" smtClean="0"/>
                <a:t>!!!</a:t>
              </a:r>
              <a:endParaRPr lang="ko-KR" alt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16632" y="8987189"/>
              <a:ext cx="16401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/>
                <a:t>궁금해요</a:t>
              </a:r>
              <a:endParaRPr lang="en-US" altLang="ko-KR" dirty="0" smtClean="0"/>
            </a:p>
            <a:p>
              <a:r>
                <a:rPr lang="en-US" altLang="ko-KR" dirty="0" smtClean="0"/>
                <a:t>033-764-3007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6195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2564904" y="344488"/>
            <a:ext cx="429309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한국산림복지진흥원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24" y="272480"/>
            <a:ext cx="947818" cy="181422"/>
          </a:xfrm>
          <a:prstGeom prst="rect">
            <a:avLst/>
          </a:prstGeom>
          <a:noFill/>
        </p:spPr>
      </p:pic>
      <p:cxnSp>
        <p:nvCxnSpPr>
          <p:cNvPr id="12" name="직선 연결선 11"/>
          <p:cNvCxnSpPr/>
          <p:nvPr/>
        </p:nvCxnSpPr>
        <p:spPr>
          <a:xfrm>
            <a:off x="28582" y="1084790"/>
            <a:ext cx="6858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17859" y="1503540"/>
            <a:ext cx="6858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8582" y="655191"/>
            <a:ext cx="6829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서비스 이용권 특별할인 </a:t>
            </a:r>
            <a:r>
              <a:rPr lang="en-US" altLang="ko-KR" sz="2000" b="1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130,000 =&gt; </a:t>
            </a:r>
            <a:r>
              <a:rPr lang="en-US" altLang="ko-KR" sz="20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100,000</a:t>
            </a:r>
            <a:endParaRPr lang="ko-KR" altLang="en-US" sz="2000" b="1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5324" y="1195763"/>
            <a:ext cx="6046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/>
              <a:t>안전하고 편리한 장애인 편의시설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신나는 </a:t>
            </a:r>
            <a:r>
              <a:rPr lang="ko-KR" altLang="en-US" sz="1400" b="1" dirty="0" err="1" smtClean="0"/>
              <a:t>바베큐</a:t>
            </a:r>
            <a:r>
              <a:rPr lang="ko-KR" altLang="en-US" sz="1400" b="1" dirty="0" smtClean="0"/>
              <a:t> 파티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숲 속에서의 </a:t>
            </a:r>
            <a:r>
              <a:rPr lang="ko-KR" altLang="en-US" sz="1400" b="1" dirty="0" err="1" smtClean="0"/>
              <a:t>힐링</a:t>
            </a:r>
            <a:endParaRPr lang="ko-KR" altLang="en-US" sz="14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22027" y="1536309"/>
            <a:ext cx="67193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chemeClr val="tx2"/>
                </a:solidFill>
              </a:rPr>
              <a:t>짚라인</a:t>
            </a:r>
            <a:r>
              <a:rPr lang="en-US" altLang="ko-KR" sz="1400" b="1" dirty="0" smtClean="0">
                <a:solidFill>
                  <a:schemeClr val="tx2"/>
                </a:solidFill>
              </a:rPr>
              <a:t>,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 </a:t>
            </a:r>
            <a:r>
              <a:rPr lang="ko-KR" altLang="en-US" sz="1400" b="1" dirty="0" err="1" smtClean="0">
                <a:solidFill>
                  <a:schemeClr val="tx2"/>
                </a:solidFill>
              </a:rPr>
              <a:t>에코어드벤쳐</a:t>
            </a:r>
            <a:r>
              <a:rPr lang="en-US" altLang="ko-KR" sz="1400" b="1" dirty="0" smtClean="0">
                <a:solidFill>
                  <a:schemeClr val="tx2"/>
                </a:solidFill>
              </a:rPr>
              <a:t>, </a:t>
            </a:r>
            <a:r>
              <a:rPr lang="ko-KR" altLang="en-US" sz="1400" b="1" dirty="0" err="1" smtClean="0">
                <a:solidFill>
                  <a:schemeClr val="tx2"/>
                </a:solidFill>
              </a:rPr>
              <a:t>산약초식물원</a:t>
            </a:r>
            <a:r>
              <a:rPr lang="en-US" altLang="ko-KR" sz="1400" b="1" dirty="0" smtClean="0">
                <a:solidFill>
                  <a:schemeClr val="tx2"/>
                </a:solidFill>
              </a:rPr>
              <a:t>, </a:t>
            </a:r>
            <a:r>
              <a:rPr lang="ko-KR" altLang="en-US" sz="1400" b="1" dirty="0" err="1" smtClean="0">
                <a:solidFill>
                  <a:schemeClr val="tx2"/>
                </a:solidFill>
              </a:rPr>
              <a:t>허브모히또만들기</a:t>
            </a:r>
            <a:r>
              <a:rPr lang="en-US" altLang="ko-KR" sz="1400" b="1" dirty="0" smtClean="0">
                <a:solidFill>
                  <a:schemeClr val="tx2"/>
                </a:solidFill>
              </a:rPr>
              <a:t>, </a:t>
            </a:r>
            <a:r>
              <a:rPr lang="ko-KR" altLang="en-US" sz="1400" b="1" dirty="0" err="1" smtClean="0">
                <a:solidFill>
                  <a:schemeClr val="tx2"/>
                </a:solidFill>
              </a:rPr>
              <a:t>모듬바베큐</a:t>
            </a:r>
            <a:r>
              <a:rPr lang="en-US" altLang="ko-KR" sz="1400" b="1" dirty="0" smtClean="0">
                <a:solidFill>
                  <a:schemeClr val="tx2"/>
                </a:solidFill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</a:rPr>
              <a:t>맞춤형 운영  </a:t>
            </a:r>
            <a:endParaRPr lang="ko-KR" altLang="en-US" sz="1400" b="1" dirty="0">
              <a:solidFill>
                <a:schemeClr val="tx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124744" y="200472"/>
            <a:ext cx="1324402" cy="2872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 err="1" smtClean="0">
                <a:solidFill>
                  <a:srgbClr val="008000"/>
                </a:solidFill>
                <a:latin typeface="Yoon 봄날 M" pitchFamily="18" charset="-127"/>
                <a:ea typeface="Yoon 봄날 M" pitchFamily="18" charset="-127"/>
              </a:rPr>
              <a:t>피노키오자연휴양림</a:t>
            </a:r>
            <a:endParaRPr lang="ko-KR" altLang="en-US" sz="1000" b="1" dirty="0">
              <a:solidFill>
                <a:srgbClr val="008000"/>
              </a:solidFill>
              <a:latin typeface="Yoon 봄날 M" pitchFamily="18" charset="-127"/>
              <a:ea typeface="Yoon 봄날 M" pitchFamily="18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81744" y="8962352"/>
            <a:ext cx="3384260" cy="788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50" b="1" dirty="0" smtClean="0"/>
              <a:t>장소 </a:t>
            </a:r>
            <a:r>
              <a:rPr lang="en-US" altLang="ko-KR" sz="1050" b="1" dirty="0" smtClean="0"/>
              <a:t>: </a:t>
            </a:r>
            <a:r>
              <a:rPr lang="ko-KR" altLang="en-US" sz="1050" b="1" dirty="0" smtClean="0"/>
              <a:t>강원도 원주시 </a:t>
            </a:r>
            <a:r>
              <a:rPr lang="ko-KR" altLang="en-US" sz="1050" b="1" dirty="0" err="1" smtClean="0"/>
              <a:t>신림면</a:t>
            </a:r>
            <a:r>
              <a:rPr lang="ko-KR" altLang="en-US" sz="1050" b="1" dirty="0" smtClean="0"/>
              <a:t> 소야</a:t>
            </a:r>
            <a:r>
              <a:rPr lang="en-US" altLang="ko-KR" sz="1050" b="1" dirty="0" smtClean="0"/>
              <a:t>1</a:t>
            </a:r>
            <a:r>
              <a:rPr lang="ko-KR" altLang="en-US" sz="1050" b="1" dirty="0" smtClean="0"/>
              <a:t>길 </a:t>
            </a:r>
            <a:r>
              <a:rPr lang="en-US" altLang="ko-KR" sz="1050" b="1" dirty="0" smtClean="0"/>
              <a:t>72</a:t>
            </a:r>
          </a:p>
          <a:p>
            <a:pPr>
              <a:lnSpc>
                <a:spcPct val="150000"/>
              </a:lnSpc>
            </a:pPr>
            <a:r>
              <a:rPr lang="ko-KR" altLang="en-US" sz="1050" b="1" dirty="0" smtClean="0"/>
              <a:t>담당 </a:t>
            </a:r>
            <a:r>
              <a:rPr lang="en-US" altLang="ko-KR" sz="1050" b="1" dirty="0" smtClean="0"/>
              <a:t>: </a:t>
            </a:r>
            <a:r>
              <a:rPr lang="ko-KR" altLang="en-US" sz="1050" b="1" dirty="0" smtClean="0"/>
              <a:t>김요한팀장  </a:t>
            </a:r>
            <a:r>
              <a:rPr lang="en-US" altLang="ko-KR" sz="1050" b="1" dirty="0" smtClean="0"/>
              <a:t>010-9971-1364 / 033-764-3007</a:t>
            </a:r>
          </a:p>
          <a:p>
            <a:pPr>
              <a:lnSpc>
                <a:spcPct val="150000"/>
              </a:lnSpc>
            </a:pPr>
            <a:r>
              <a:rPr lang="ko-KR" altLang="en-US" sz="1050" b="1" dirty="0" smtClean="0"/>
              <a:t>정보 </a:t>
            </a:r>
            <a:r>
              <a:rPr lang="en-US" altLang="ko-KR" sz="1050" b="1" dirty="0" smtClean="0"/>
              <a:t>: </a:t>
            </a:r>
            <a:r>
              <a:rPr lang="en-US" altLang="ko-KR" sz="1050" b="1" dirty="0" smtClean="0">
                <a:hlinkClick r:id="rId4"/>
              </a:rPr>
              <a:t>http://www</a:t>
            </a:r>
            <a:r>
              <a:rPr lang="en-US" altLang="ko-KR" sz="1050" b="1" dirty="0" smtClean="0"/>
              <a:t>.pinocchioresort.modoo.at</a:t>
            </a:r>
            <a:endParaRPr lang="ko-KR" altLang="en-US" sz="1050" b="1" dirty="0"/>
          </a:p>
        </p:txBody>
      </p:sp>
      <p:cxnSp>
        <p:nvCxnSpPr>
          <p:cNvPr id="56" name="직선 연결선 55"/>
          <p:cNvCxnSpPr/>
          <p:nvPr/>
        </p:nvCxnSpPr>
        <p:spPr>
          <a:xfrm>
            <a:off x="1045840" y="8905698"/>
            <a:ext cx="136815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09736" y="8778579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smtClean="0"/>
              <a:t>궁금해요</a:t>
            </a:r>
            <a:endParaRPr lang="ko-KR" altLang="en-US" sz="1100" b="1" dirty="0"/>
          </a:p>
        </p:txBody>
      </p:sp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035628"/>
              </p:ext>
            </p:extLst>
          </p:nvPr>
        </p:nvGraphicFramePr>
        <p:xfrm>
          <a:off x="188640" y="2360717"/>
          <a:ext cx="3744416" cy="628635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008112"/>
                <a:gridCol w="1324047"/>
                <a:gridCol w="1412257"/>
              </a:tblGrid>
              <a:tr h="480097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/>
                        <a:t>구분</a:t>
                      </a:r>
                      <a:endParaRPr lang="ko-KR" altLang="en-US" sz="1100" b="1" dirty="0"/>
                    </a:p>
                  </a:txBody>
                  <a:tcPr marL="48845" marR="48845" marT="24423" marB="24423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/>
                        <a:t>프로그램 </a:t>
                      </a:r>
                      <a:r>
                        <a:rPr lang="en-US" altLang="ko-KR" sz="1100" b="1" dirty="0" smtClean="0"/>
                        <a:t>(1,</a:t>
                      </a:r>
                      <a:r>
                        <a:rPr lang="ko-KR" altLang="en-US" sz="1100" b="1" dirty="0" smtClean="0"/>
                        <a:t>박 </a:t>
                      </a:r>
                      <a:r>
                        <a:rPr lang="en-US" altLang="ko-KR" sz="1100" b="1" dirty="0" smtClean="0"/>
                        <a:t>2</a:t>
                      </a:r>
                      <a:r>
                        <a:rPr lang="ko-KR" altLang="en-US" sz="1100" b="1" dirty="0" smtClean="0"/>
                        <a:t>일</a:t>
                      </a:r>
                      <a:r>
                        <a:rPr lang="en-US" altLang="ko-KR" sz="1100" b="1" dirty="0" smtClean="0"/>
                        <a:t>)</a:t>
                      </a:r>
                      <a:endParaRPr lang="ko-KR" altLang="en-US" sz="1100" b="1" dirty="0"/>
                    </a:p>
                  </a:txBody>
                  <a:tcPr marL="48845" marR="48845" marT="24423" marB="24423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009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/>
                        <a:t>1</a:t>
                      </a:r>
                      <a:r>
                        <a:rPr lang="ko-KR" altLang="en-US" sz="1100" b="1" dirty="0" smtClean="0"/>
                        <a:t>일차</a:t>
                      </a:r>
                      <a:endParaRPr lang="ko-KR" altLang="en-US" sz="1100" b="1" dirty="0"/>
                    </a:p>
                  </a:txBody>
                  <a:tcPr marL="48845" marR="48845" marT="24423" marB="24423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/>
                        <a:t>2</a:t>
                      </a:r>
                      <a:r>
                        <a:rPr lang="ko-KR" altLang="en-US" sz="1100" b="1" dirty="0" smtClean="0"/>
                        <a:t>일차</a:t>
                      </a:r>
                      <a:endParaRPr lang="ko-KR" altLang="en-US" sz="1100" b="1" dirty="0"/>
                    </a:p>
                  </a:txBody>
                  <a:tcPr marL="48845" marR="48845" marT="24423" marB="24423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800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/>
                        <a:t>08:30~9:30</a:t>
                      </a:r>
                      <a:endParaRPr lang="ko-KR" altLang="en-US" sz="1100" b="1" dirty="0"/>
                    </a:p>
                  </a:txBody>
                  <a:tcPr marL="48845" marR="48845" marT="24423" marB="2442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1" hangingPunct="1"/>
                      <a:endParaRPr lang="ko-KR" altLang="en-US" sz="11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845" marR="48845" marT="24423" marB="24423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/>
                        <a:t>아침식사</a:t>
                      </a:r>
                      <a:endParaRPr lang="ko-KR" altLang="en-US" sz="1100" b="1" dirty="0"/>
                    </a:p>
                  </a:txBody>
                  <a:tcPr marL="48845" marR="48845" marT="24423" marB="24423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800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/>
                        <a:t>10:00~11:00</a:t>
                      </a:r>
                      <a:endParaRPr lang="ko-KR" altLang="en-US" sz="1100" b="1" dirty="0"/>
                    </a:p>
                  </a:txBody>
                  <a:tcPr marL="48845" marR="48845" marT="24423" marB="2442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1" hangingPunct="1"/>
                      <a:endParaRPr lang="ko-KR" altLang="en-US" sz="11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845" marR="48845" marT="24423" marB="24423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/>
                        <a:t>식물원견학</a:t>
                      </a:r>
                      <a:endParaRPr lang="en-US" altLang="ko-KR" sz="1100" b="1" dirty="0" smtClean="0"/>
                    </a:p>
                    <a:p>
                      <a:pPr algn="ctr" latinLnBrk="1"/>
                      <a:r>
                        <a:rPr lang="ko-KR" altLang="en-US" sz="1100" b="1" dirty="0" err="1" smtClean="0"/>
                        <a:t>모히또</a:t>
                      </a:r>
                      <a:r>
                        <a:rPr lang="ko-KR" altLang="en-US" sz="1100" b="1" dirty="0" smtClean="0"/>
                        <a:t> 만들기</a:t>
                      </a:r>
                      <a:endParaRPr lang="en-US" altLang="ko-KR" sz="1100" b="1" dirty="0" smtClean="0"/>
                    </a:p>
                    <a:p>
                      <a:pPr algn="ctr" latinLnBrk="1"/>
                      <a:r>
                        <a:rPr lang="ko-KR" altLang="en-US" sz="1100" b="1" dirty="0" smtClean="0"/>
                        <a:t>미로체험</a:t>
                      </a:r>
                    </a:p>
                  </a:txBody>
                  <a:tcPr marL="48845" marR="48845" marT="24423" marB="24423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800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/>
                        <a:t>11:00~12:00</a:t>
                      </a:r>
                      <a:endParaRPr lang="ko-KR" altLang="en-US" sz="1100" b="1" dirty="0"/>
                    </a:p>
                  </a:txBody>
                  <a:tcPr marL="48845" marR="48845" marT="24423" marB="2442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kern="1200" dirty="0" smtClean="0"/>
                        <a:t>도착 접수 및 안내</a:t>
                      </a:r>
                      <a:endParaRPr lang="ko-KR" altLang="en-US" sz="11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845" marR="48845" marT="24423" marB="24423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/>
                        <a:t>퇴실</a:t>
                      </a:r>
                    </a:p>
                  </a:txBody>
                  <a:tcPr marL="48845" marR="48845" marT="24423" marB="24423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8009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 smtClean="0"/>
                        <a:t>12:00~13:00</a:t>
                      </a:r>
                      <a:endParaRPr lang="ko-KR" altLang="en-US" sz="1100" b="1" dirty="0" smtClean="0"/>
                    </a:p>
                  </a:txBody>
                  <a:tcPr marL="48845" marR="48845" marT="24423" marB="2442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kern="1200" dirty="0" smtClean="0"/>
                        <a:t>점심식사</a:t>
                      </a:r>
                      <a:endParaRPr lang="ko-KR" altLang="en-US" sz="11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845" marR="48845" marT="24423" marB="24423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/>
                        <a:t>귀가</a:t>
                      </a:r>
                      <a:endParaRPr lang="ko-KR" altLang="en-US" sz="1100" b="1" dirty="0"/>
                    </a:p>
                  </a:txBody>
                  <a:tcPr marL="48845" marR="48845" marT="24423" marB="24423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800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/>
                        <a:t>13:00~14:00</a:t>
                      </a:r>
                      <a:endParaRPr lang="ko-KR" altLang="en-US" sz="1100" b="1" dirty="0"/>
                    </a:p>
                  </a:txBody>
                  <a:tcPr marL="48845" marR="48845" marT="24423" marB="2442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1200" dirty="0" smtClean="0"/>
                        <a:t>휴식</a:t>
                      </a:r>
                      <a:endParaRPr lang="ko-KR" altLang="en-US" sz="11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845" marR="48845" marT="24423" marB="24423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50" dirty="0"/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03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/>
                        <a:t>14:00~16:30</a:t>
                      </a:r>
                      <a:endParaRPr lang="ko-KR" altLang="en-US" sz="1100" b="1" dirty="0"/>
                    </a:p>
                  </a:txBody>
                  <a:tcPr marL="48845" marR="48845" marT="24423" marB="2442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1200" dirty="0" err="1" smtClean="0"/>
                        <a:t>짚트랙</a:t>
                      </a:r>
                      <a:r>
                        <a:rPr lang="en-US" altLang="ko-KR" sz="1100" b="1" kern="1200" dirty="0" smtClean="0"/>
                        <a:t>,</a:t>
                      </a:r>
                      <a:r>
                        <a:rPr lang="ko-KR" altLang="en-US" sz="1100" b="1" kern="1200" dirty="0" smtClean="0"/>
                        <a:t>목공예</a:t>
                      </a:r>
                      <a:endParaRPr lang="en-US" altLang="ko-KR" sz="1100" b="1" kern="1200" dirty="0" smtClean="0"/>
                    </a:p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천연염색</a:t>
                      </a:r>
                      <a:r>
                        <a:rPr lang="en-US" altLang="ko-KR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숲해설</a:t>
                      </a:r>
                      <a:endParaRPr lang="en-US" altLang="ko-KR" sz="11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에코어드벤쳐</a:t>
                      </a:r>
                      <a:endParaRPr lang="en-US" altLang="ko-KR" sz="11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에어바운스</a:t>
                      </a:r>
                      <a:r>
                        <a:rPr lang="ko-KR" altLang="en-US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수영장</a:t>
                      </a:r>
                      <a:endParaRPr lang="en-US" altLang="ko-KR" sz="11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찐빵만들기</a:t>
                      </a:r>
                      <a:endParaRPr lang="ko-KR" altLang="en-US" sz="11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845" marR="48845" marT="24423" marB="24423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50" dirty="0"/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/>
                        <a:t>16:30~17:30</a:t>
                      </a:r>
                      <a:endParaRPr lang="ko-KR" altLang="en-US" sz="1100" b="1" dirty="0"/>
                    </a:p>
                  </a:txBody>
                  <a:tcPr marL="48845" marR="48845" marT="24423" marB="2442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/>
                        <a:t>휴식</a:t>
                      </a:r>
                      <a:endParaRPr lang="en-US" altLang="ko-KR" sz="1100" b="1" dirty="0" smtClean="0"/>
                    </a:p>
                  </a:txBody>
                  <a:tcPr marL="48845" marR="48845" marT="24423" marB="24423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50" dirty="0"/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7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/>
                        <a:t>17:30~20:00</a:t>
                      </a:r>
                      <a:endParaRPr lang="ko-KR" altLang="en-US" sz="1100" b="1" dirty="0"/>
                    </a:p>
                  </a:txBody>
                  <a:tcPr marL="48845" marR="48845" marT="24423" marB="2442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/>
                        <a:t>저녁 바비큐파티</a:t>
                      </a:r>
                    </a:p>
                  </a:txBody>
                  <a:tcPr marL="48845" marR="48845" marT="24423" marB="24423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/>
                        <a:t>20:00~21:00</a:t>
                      </a:r>
                      <a:endParaRPr lang="ko-KR" altLang="en-US" sz="1100" b="1" dirty="0"/>
                    </a:p>
                  </a:txBody>
                  <a:tcPr marL="48845" marR="48845" marT="24423" marB="2442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/>
                        <a:t>휴식</a:t>
                      </a:r>
                    </a:p>
                  </a:txBody>
                  <a:tcPr marL="48845" marR="48845" marT="24423" marB="24423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0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/>
                        <a:t>21:00~</a:t>
                      </a:r>
                      <a:r>
                        <a:rPr lang="en-US" altLang="ko-KR" sz="1100" b="1" baseline="0" dirty="0" smtClean="0"/>
                        <a:t> </a:t>
                      </a:r>
                      <a:endParaRPr lang="ko-KR" altLang="en-US" sz="1100" b="1" dirty="0"/>
                    </a:p>
                  </a:txBody>
                  <a:tcPr marL="48845" marR="48845" marT="24423" marB="2442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/>
                        <a:t>취침</a:t>
                      </a:r>
                    </a:p>
                  </a:txBody>
                  <a:tcPr marL="48845" marR="48845" marT="24423" marB="24423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Picture 2" descr="C:\Users\Administrator\Desktop\누림홈\20170523_1548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5064" y="7329264"/>
            <a:ext cx="2852936" cy="1561674"/>
          </a:xfrm>
          <a:prstGeom prst="rect">
            <a:avLst/>
          </a:prstGeom>
          <a:noFill/>
        </p:spPr>
      </p:pic>
      <p:pic>
        <p:nvPicPr>
          <p:cNvPr id="1027" name="Picture 3" descr="C:\Users\Administrator\Desktop\누림홈\20170524_1034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77680" y="5673080"/>
            <a:ext cx="2880320" cy="1620180"/>
          </a:xfrm>
          <a:prstGeom prst="rect">
            <a:avLst/>
          </a:prstGeom>
          <a:noFill/>
        </p:spPr>
      </p:pic>
      <p:pic>
        <p:nvPicPr>
          <p:cNvPr id="3" name="Picture 4" descr="C:\Users\Administrator\Desktop\산림복지바우처\바우처\150293907168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86565" y="4016896"/>
            <a:ext cx="2871435" cy="1615182"/>
          </a:xfrm>
          <a:prstGeom prst="rect">
            <a:avLst/>
          </a:prstGeom>
          <a:noFill/>
        </p:spPr>
      </p:pic>
      <p:pic>
        <p:nvPicPr>
          <p:cNvPr id="4" name="Picture 5" descr="\\Kim-pc\공유폴더\사진(수련원)\체험\에코어드벤처짚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49688" y="2288704"/>
            <a:ext cx="2808312" cy="165618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2027" y="1856656"/>
            <a:ext cx="67193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FF0000"/>
                </a:solidFill>
              </a:rPr>
              <a:t>☞ 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20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인 이상 단체 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:</a:t>
            </a:r>
            <a:r>
              <a:rPr lang="ko-KR" altLang="en-US" sz="1400" b="1" smtClean="0">
                <a:solidFill>
                  <a:srgbClr val="FF0000"/>
                </a:solidFill>
              </a:rPr>
              <a:t> 산림복지진흥원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버스 지원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단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개인은 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1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박 객실 사용 가능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  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95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163" y="200472"/>
            <a:ext cx="334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atin typeface="MD아롱체" pitchFamily="18" charset="-127"/>
                <a:ea typeface="MD아롱체" pitchFamily="18" charset="-127"/>
              </a:rPr>
              <a:t>산이 주는 활기</a:t>
            </a:r>
            <a:r>
              <a:rPr lang="en-US" altLang="ko-KR" b="1" dirty="0" smtClean="0">
                <a:latin typeface="MD아롱체" pitchFamily="18" charset="-127"/>
                <a:ea typeface="MD아롱체" pitchFamily="18" charset="-127"/>
              </a:rPr>
              <a:t>! </a:t>
            </a:r>
            <a:r>
              <a:rPr lang="ko-KR" altLang="en-US" b="1" dirty="0" smtClean="0">
                <a:latin typeface="MD아롱체" pitchFamily="18" charset="-127"/>
                <a:ea typeface="MD아롱체" pitchFamily="18" charset="-127"/>
              </a:rPr>
              <a:t>숲이 주는 치유</a:t>
            </a:r>
            <a:r>
              <a:rPr lang="en-US" altLang="ko-KR" b="1" dirty="0" smtClean="0">
                <a:latin typeface="MD아롱체" pitchFamily="18" charset="-127"/>
                <a:ea typeface="MD아롱체" pitchFamily="18" charset="-127"/>
              </a:rPr>
              <a:t>!</a:t>
            </a:r>
            <a:endParaRPr lang="ko-KR" altLang="en-US" b="1" dirty="0">
              <a:latin typeface="MD아롱체" pitchFamily="18" charset="-127"/>
              <a:ea typeface="MD아롱체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60648" y="920552"/>
            <a:ext cx="6336704" cy="72008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사회 경제적 어려움을 가진 산림복지소외자가 산림복지서비스를 이용할 수 있도록 지원하는 </a:t>
            </a:r>
            <a:r>
              <a:rPr lang="ko-KR" altLang="en-US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바우처카드입니다</a:t>
            </a:r>
            <a:r>
              <a:rPr lang="en-US" altLang="ko-KR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altLang="ko-KR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6942" y="5519772"/>
            <a:ext cx="5044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산림복지서비스이용권 홈페이지에 접속해요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86942" y="6105128"/>
            <a:ext cx="4798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내 휴대폰으로 인증하고 회원가입을 해요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78540" y="6465168"/>
            <a:ext cx="512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발급신청서류를 준비하여 이용권을 신청해요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734506" y="5745088"/>
            <a:ext cx="227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www.forestcard.or.kr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081988" y="6806044"/>
            <a:ext cx="5011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/>
              <a:t>개인</a:t>
            </a:r>
            <a:r>
              <a:rPr lang="en-US" altLang="ko-KR" sz="1400" dirty="0"/>
              <a:t> </a:t>
            </a:r>
            <a:r>
              <a:rPr lang="ko-KR" altLang="en-US" sz="1400" dirty="0" smtClean="0"/>
              <a:t>신분증 사본</a:t>
            </a:r>
            <a:endParaRPr lang="en-US" altLang="ko-KR" sz="1400" dirty="0" smtClean="0"/>
          </a:p>
          <a:p>
            <a:r>
              <a:rPr lang="ko-KR" altLang="en-US" sz="1400" b="1" dirty="0" smtClean="0"/>
              <a:t>단체</a:t>
            </a:r>
            <a:r>
              <a:rPr lang="ko-KR" altLang="en-US" sz="1400" dirty="0" smtClean="0"/>
              <a:t> 단체신청공문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위임장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대표자 및 </a:t>
            </a:r>
            <a:r>
              <a:rPr lang="ko-KR" altLang="en-US" sz="1400" dirty="0" err="1" smtClean="0"/>
              <a:t>신청자별</a:t>
            </a:r>
            <a:r>
              <a:rPr lang="ko-KR" altLang="en-US" sz="1400" dirty="0" smtClean="0"/>
              <a:t> 신분증 사본</a:t>
            </a:r>
            <a:endParaRPr lang="ko-KR" altLang="en-US" sz="1400" dirty="0"/>
          </a:p>
        </p:txBody>
      </p:sp>
      <p:sp>
        <p:nvSpPr>
          <p:cNvPr id="23" name="가로로 말린 두루마리 모양 22"/>
          <p:cNvSpPr/>
          <p:nvPr/>
        </p:nvSpPr>
        <p:spPr>
          <a:xfrm>
            <a:off x="734210" y="5025008"/>
            <a:ext cx="5071054" cy="432048"/>
          </a:xfrm>
          <a:prstGeom prst="horizontalScroll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tx1"/>
                </a:solidFill>
              </a:rPr>
              <a:t>산림복지서비스 온라인 신청 방법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9" name="가로로 말린 두루마리 모양 38"/>
          <p:cNvSpPr/>
          <p:nvPr/>
        </p:nvSpPr>
        <p:spPr>
          <a:xfrm>
            <a:off x="762498" y="7401272"/>
            <a:ext cx="5042766" cy="432048"/>
          </a:xfrm>
          <a:prstGeom prst="horizontalScroll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산림복지서비스 우편 신청 방법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2498" y="7940660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발급신청 서류를 준비해요</a:t>
            </a:r>
            <a:endParaRPr lang="ko-KR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412776" y="8281536"/>
            <a:ext cx="3892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신청서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신분증 사본</a:t>
            </a:r>
            <a:endParaRPr lang="en-US" altLang="ko-KR" sz="1400" dirty="0" smtClean="0"/>
          </a:p>
          <a:p>
            <a:r>
              <a:rPr lang="ko-KR" altLang="en-US" sz="1400" dirty="0" smtClean="0"/>
              <a:t>기초생활수급 또는 장애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아동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수당 </a:t>
            </a:r>
            <a:r>
              <a:rPr lang="ko-KR" altLang="en-US" sz="1400" dirty="0" err="1" smtClean="0"/>
              <a:t>수급증명원</a:t>
            </a:r>
            <a:endParaRPr lang="ko-KR" alt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734210" y="8812976"/>
            <a:ext cx="4152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이용권 담당자에게 우편으로 보내요</a:t>
            </a:r>
            <a:endParaRPr lang="ko-KR" alt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412776" y="9182308"/>
            <a:ext cx="4503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35236 </a:t>
            </a:r>
            <a:r>
              <a:rPr lang="ko-KR" altLang="en-US" sz="1400" dirty="0" smtClean="0"/>
              <a:t>대전광역시 서구 </a:t>
            </a:r>
            <a:r>
              <a:rPr lang="ko-KR" altLang="en-US" sz="1400" dirty="0" err="1" smtClean="0"/>
              <a:t>둔산북로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121,</a:t>
            </a:r>
            <a:r>
              <a:rPr lang="ko-KR" altLang="en-US" sz="1400" dirty="0" err="1" smtClean="0"/>
              <a:t>아너스빌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209</a:t>
            </a:r>
            <a:r>
              <a:rPr lang="ko-KR" altLang="en-US" sz="1400" dirty="0" smtClean="0"/>
              <a:t>호</a:t>
            </a:r>
            <a:endParaRPr lang="en-US" altLang="ko-KR" sz="1400" dirty="0" smtClean="0"/>
          </a:p>
          <a:p>
            <a:r>
              <a:rPr lang="ko-KR" altLang="en-US" sz="1400" dirty="0" smtClean="0"/>
              <a:t>한국산림복지진흥원 이용권 담당자</a:t>
            </a:r>
            <a:endParaRPr lang="ko-KR" altLang="en-US" sz="1400" dirty="0"/>
          </a:p>
        </p:txBody>
      </p:sp>
      <p:grpSp>
        <p:nvGrpSpPr>
          <p:cNvPr id="14" name="그룹 13"/>
          <p:cNvGrpSpPr/>
          <p:nvPr/>
        </p:nvGrpSpPr>
        <p:grpSpPr>
          <a:xfrm>
            <a:off x="188640" y="2360712"/>
            <a:ext cx="6557510" cy="2380406"/>
            <a:chOff x="260648" y="2572594"/>
            <a:chExt cx="6485501" cy="2380406"/>
          </a:xfrm>
        </p:grpSpPr>
        <p:sp>
          <p:nvSpPr>
            <p:cNvPr id="16" name="AutoShape 9"/>
            <p:cNvSpPr>
              <a:spLocks noChangeArrowheads="1"/>
            </p:cNvSpPr>
            <p:nvPr/>
          </p:nvSpPr>
          <p:spPr bwMode="auto">
            <a:xfrm>
              <a:off x="331865" y="2680682"/>
              <a:ext cx="1152128" cy="395645"/>
            </a:xfrm>
            <a:prstGeom prst="roundRect">
              <a:avLst>
                <a:gd name="adj" fmla="val 16134"/>
              </a:avLst>
            </a:prstGeom>
            <a:gradFill rotWithShape="0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rgbClr val="FFFFFF"/>
                </a:gs>
              </a:gsLst>
              <a:lin ang="2700000" scaled="1"/>
            </a:gradFill>
            <a:ln w="6350">
              <a:solidFill>
                <a:schemeClr val="accent5">
                  <a:lumMod val="40000"/>
                  <a:lumOff val="6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0" fontAlgn="ctr" latinLnBrk="0" hangingPunct="0">
                <a:lnSpc>
                  <a:spcPct val="125000"/>
                </a:lnSpc>
                <a:buFont typeface="Symbol" pitchFamily="18" charset="2"/>
                <a:buNone/>
              </a:pPr>
              <a:r>
                <a:rPr lang="ko-KR" altLang="en-US" sz="2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굴림체" pitchFamily="49" charset="-127"/>
                  <a:ea typeface="굴림체" pitchFamily="49" charset="-127"/>
                </a:rPr>
                <a:t>신청대</a:t>
              </a:r>
              <a:r>
                <a:rPr lang="ko-KR" altLang="en-US" sz="2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굴림체" pitchFamily="49" charset="-127"/>
                  <a:ea typeface="굴림체" pitchFamily="49" charset="-127"/>
                </a:rPr>
                <a:t>상</a:t>
              </a:r>
              <a:endParaRPr lang="ko-KR" altLang="ko-KR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굴림체" pitchFamily="49" charset="-127"/>
                <a:ea typeface="굴림체" pitchFamily="49" charset="-127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52461" y="3076327"/>
              <a:ext cx="4638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/>
                <a:t>사회복지시설에서 </a:t>
              </a:r>
              <a:r>
                <a:rPr lang="ko-KR" altLang="en-US" sz="1200" dirty="0" err="1" smtClean="0"/>
                <a:t>산림복지소외자와</a:t>
              </a:r>
              <a:r>
                <a:rPr lang="ko-KR" altLang="en-US" sz="1200" dirty="0" smtClean="0"/>
                <a:t> 함께 생활하는 </a:t>
              </a:r>
              <a:endParaRPr lang="en-US" altLang="ko-KR" sz="1200" dirty="0" smtClean="0"/>
            </a:p>
            <a:p>
              <a:r>
                <a:rPr lang="ko-KR" altLang="en-US" sz="1200" dirty="0" err="1" smtClean="0"/>
                <a:t>차상위계층</a:t>
              </a:r>
              <a:r>
                <a:rPr lang="ko-KR" altLang="en-US" sz="1200" dirty="0" smtClean="0"/>
                <a:t> 및 장애인 도우미도 발급대상에 포함</a:t>
              </a:r>
              <a:endParaRPr lang="ko-KR" altLang="en-US" sz="1200" dirty="0"/>
            </a:p>
          </p:txBody>
        </p:sp>
        <p:sp>
          <p:nvSpPr>
            <p:cNvPr id="30" name="AutoShape 9"/>
            <p:cNvSpPr>
              <a:spLocks noChangeArrowheads="1"/>
            </p:cNvSpPr>
            <p:nvPr/>
          </p:nvSpPr>
          <p:spPr bwMode="auto">
            <a:xfrm>
              <a:off x="332656" y="3512840"/>
              <a:ext cx="1152128" cy="432048"/>
            </a:xfrm>
            <a:prstGeom prst="roundRect">
              <a:avLst>
                <a:gd name="adj" fmla="val 16134"/>
              </a:avLst>
            </a:prstGeom>
            <a:gradFill rotWithShape="0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rgbClr val="FFFFFF"/>
                </a:gs>
              </a:gsLst>
              <a:lin ang="2700000" scaled="1"/>
            </a:gradFill>
            <a:ln w="6350">
              <a:solidFill>
                <a:schemeClr val="accent5">
                  <a:lumMod val="40000"/>
                  <a:lumOff val="6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0" fontAlgn="ctr" latinLnBrk="0" hangingPunct="0">
                <a:lnSpc>
                  <a:spcPct val="125000"/>
                </a:lnSpc>
                <a:buFont typeface="Symbol" pitchFamily="18" charset="2"/>
                <a:buNone/>
              </a:pPr>
              <a:r>
                <a:rPr lang="ko-KR" altLang="en-US" sz="2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굴림체" pitchFamily="49" charset="-127"/>
                  <a:ea typeface="굴림체" pitchFamily="49" charset="-127"/>
                </a:rPr>
                <a:t>신청기간</a:t>
              </a:r>
              <a:endParaRPr lang="ko-KR" altLang="ko-KR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굴림체" pitchFamily="49" charset="-127"/>
                <a:ea typeface="굴림체" pitchFamily="49" charset="-127"/>
              </a:endParaRPr>
            </a:p>
          </p:txBody>
        </p:sp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332656" y="4012754"/>
              <a:ext cx="1152128" cy="366410"/>
            </a:xfrm>
            <a:prstGeom prst="roundRect">
              <a:avLst>
                <a:gd name="adj" fmla="val 16134"/>
              </a:avLst>
            </a:prstGeom>
            <a:gradFill rotWithShape="0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rgbClr val="FFFFFF"/>
                </a:gs>
              </a:gsLst>
              <a:lin ang="2700000" scaled="1"/>
            </a:gradFill>
            <a:ln w="6350">
              <a:solidFill>
                <a:schemeClr val="accent5">
                  <a:lumMod val="40000"/>
                  <a:lumOff val="6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0" fontAlgn="ctr" latinLnBrk="0" hangingPunct="0">
                <a:lnSpc>
                  <a:spcPct val="125000"/>
                </a:lnSpc>
                <a:buFont typeface="Symbol" pitchFamily="18" charset="2"/>
                <a:buNone/>
              </a:pPr>
              <a:r>
                <a:rPr lang="ko-KR" altLang="en-US" sz="2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굴림체" pitchFamily="49" charset="-127"/>
                  <a:ea typeface="굴림체" pitchFamily="49" charset="-127"/>
                </a:rPr>
                <a:t>사용기간</a:t>
              </a:r>
              <a:endParaRPr lang="ko-KR" altLang="ko-KR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굴림체" pitchFamily="49" charset="-127"/>
                <a:ea typeface="굴림체" pitchFamily="49" charset="-127"/>
              </a:endParaRPr>
            </a:p>
          </p:txBody>
        </p:sp>
        <p:sp>
          <p:nvSpPr>
            <p:cNvPr id="35" name="AutoShape 9"/>
            <p:cNvSpPr>
              <a:spLocks noChangeArrowheads="1"/>
            </p:cNvSpPr>
            <p:nvPr/>
          </p:nvSpPr>
          <p:spPr bwMode="auto">
            <a:xfrm>
              <a:off x="332656" y="4499234"/>
              <a:ext cx="1152128" cy="377616"/>
            </a:xfrm>
            <a:prstGeom prst="roundRect">
              <a:avLst>
                <a:gd name="adj" fmla="val 16134"/>
              </a:avLst>
            </a:prstGeom>
            <a:gradFill rotWithShape="0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rgbClr val="FFFFFF"/>
                </a:gs>
              </a:gsLst>
              <a:lin ang="2700000" scaled="1"/>
            </a:gradFill>
            <a:ln w="6350">
              <a:solidFill>
                <a:schemeClr val="accent5">
                  <a:lumMod val="40000"/>
                  <a:lumOff val="6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0" fontAlgn="ctr" latinLnBrk="0" hangingPunct="0">
                <a:lnSpc>
                  <a:spcPct val="125000"/>
                </a:lnSpc>
                <a:buFont typeface="Symbol" pitchFamily="18" charset="2"/>
                <a:buNone/>
              </a:pPr>
              <a:r>
                <a:rPr lang="ko-KR" altLang="en-US" sz="2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굴림체" pitchFamily="49" charset="-127"/>
                  <a:ea typeface="굴림체" pitchFamily="49" charset="-127"/>
                </a:rPr>
                <a:t>사용처</a:t>
              </a:r>
              <a:endParaRPr lang="ko-KR" altLang="ko-KR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굴림체" pitchFamily="49" charset="-127"/>
                <a:ea typeface="굴림체" pitchFamily="49" charset="-127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56792" y="3575556"/>
              <a:ext cx="5152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/>
                <a:t>2017</a:t>
              </a:r>
              <a:r>
                <a:rPr lang="ko-KR" altLang="en-US" b="1" dirty="0" smtClean="0"/>
                <a:t>년 </a:t>
              </a:r>
              <a:r>
                <a:rPr lang="en-US" altLang="ko-KR" b="1" dirty="0" smtClean="0"/>
                <a:t>12</a:t>
              </a:r>
              <a:r>
                <a:rPr lang="ko-KR" altLang="en-US" b="1" dirty="0" smtClean="0"/>
                <a:t>월 </a:t>
              </a:r>
              <a:r>
                <a:rPr lang="en-US" altLang="ko-KR" b="1" dirty="0" smtClean="0"/>
                <a:t>20</a:t>
              </a:r>
              <a:r>
                <a:rPr lang="ko-KR" altLang="en-US" b="1" dirty="0" smtClean="0"/>
                <a:t>일</a:t>
              </a:r>
              <a:r>
                <a:rPr lang="en-US" altLang="ko-KR" b="1" dirty="0" smtClean="0"/>
                <a:t>(</a:t>
              </a:r>
              <a:r>
                <a:rPr lang="ko-KR" altLang="en-US" b="1" dirty="0" smtClean="0"/>
                <a:t>수</a:t>
              </a:r>
              <a:r>
                <a:rPr lang="en-US" altLang="ko-KR" b="1" dirty="0" smtClean="0"/>
                <a:t>)~2018</a:t>
              </a:r>
              <a:r>
                <a:rPr lang="ko-KR" altLang="en-US" b="1" dirty="0" smtClean="0"/>
                <a:t>년</a:t>
              </a:r>
              <a:r>
                <a:rPr lang="en-US" altLang="ko-KR" b="1" dirty="0" smtClean="0"/>
                <a:t>1</a:t>
              </a:r>
              <a:r>
                <a:rPr lang="ko-KR" altLang="en-US" b="1" dirty="0" smtClean="0"/>
                <a:t>월</a:t>
              </a:r>
              <a:r>
                <a:rPr lang="en-US" altLang="ko-KR" b="1" dirty="0" smtClean="0"/>
                <a:t>31</a:t>
              </a:r>
              <a:r>
                <a:rPr lang="ko-KR" altLang="en-US" b="1" dirty="0" smtClean="0"/>
                <a:t>일</a:t>
              </a:r>
              <a:r>
                <a:rPr lang="en-US" altLang="ko-KR" b="1" dirty="0" smtClean="0"/>
                <a:t>(</a:t>
              </a:r>
              <a:r>
                <a:rPr lang="ko-KR" altLang="en-US" b="1" dirty="0" smtClean="0"/>
                <a:t>수</a:t>
              </a:r>
              <a:r>
                <a:rPr lang="en-US" altLang="ko-KR" b="1" dirty="0" smtClean="0"/>
                <a:t>)</a:t>
              </a:r>
              <a:r>
                <a:rPr lang="ko-KR" altLang="en-US" b="1" dirty="0" smtClean="0"/>
                <a:t>까지</a:t>
              </a:r>
              <a:endParaRPr lang="ko-KR" altLang="en-US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93776" y="3988822"/>
              <a:ext cx="5152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/>
                <a:t>2018</a:t>
              </a:r>
              <a:r>
                <a:rPr lang="ko-KR" altLang="en-US" b="1" dirty="0" smtClean="0"/>
                <a:t>년 </a:t>
              </a:r>
              <a:r>
                <a:rPr lang="en-US" altLang="ko-KR" b="1" dirty="0" smtClean="0"/>
                <a:t>2</a:t>
              </a:r>
              <a:r>
                <a:rPr lang="ko-KR" altLang="en-US" b="1" dirty="0" smtClean="0"/>
                <a:t>월 </a:t>
              </a:r>
              <a:r>
                <a:rPr lang="en-US" altLang="ko-KR" b="1" dirty="0" smtClean="0"/>
                <a:t>12</a:t>
              </a:r>
              <a:r>
                <a:rPr lang="ko-KR" altLang="en-US" b="1" dirty="0" smtClean="0"/>
                <a:t>일</a:t>
              </a:r>
              <a:r>
                <a:rPr lang="en-US" altLang="ko-KR" b="1" dirty="0" smtClean="0"/>
                <a:t>(</a:t>
              </a:r>
              <a:r>
                <a:rPr lang="ko-KR" altLang="en-US" b="1" dirty="0" smtClean="0"/>
                <a:t>월</a:t>
              </a:r>
              <a:r>
                <a:rPr lang="en-US" altLang="ko-KR" b="1" dirty="0" smtClean="0"/>
                <a:t>)~2018</a:t>
              </a:r>
              <a:r>
                <a:rPr lang="ko-KR" altLang="en-US" b="1" dirty="0" smtClean="0"/>
                <a:t>년</a:t>
              </a:r>
              <a:r>
                <a:rPr lang="en-US" altLang="ko-KR" b="1" dirty="0" smtClean="0"/>
                <a:t>12</a:t>
              </a:r>
              <a:r>
                <a:rPr lang="ko-KR" altLang="en-US" b="1" dirty="0" smtClean="0"/>
                <a:t>월</a:t>
              </a:r>
              <a:r>
                <a:rPr lang="en-US" altLang="ko-KR" b="1" dirty="0" smtClean="0"/>
                <a:t>31</a:t>
              </a:r>
              <a:r>
                <a:rPr lang="ko-KR" altLang="en-US" b="1" dirty="0" smtClean="0"/>
                <a:t>일</a:t>
              </a:r>
              <a:r>
                <a:rPr lang="en-US" altLang="ko-KR" b="1" dirty="0" smtClean="0"/>
                <a:t>(</a:t>
              </a:r>
              <a:r>
                <a:rPr lang="ko-KR" altLang="en-US" b="1" dirty="0" smtClean="0"/>
                <a:t>월</a:t>
              </a:r>
              <a:r>
                <a:rPr lang="en-US" altLang="ko-KR" b="1" dirty="0" smtClean="0"/>
                <a:t>)</a:t>
              </a:r>
              <a:r>
                <a:rPr lang="ko-KR" altLang="en-US" b="1" dirty="0" smtClean="0"/>
                <a:t>까지</a:t>
              </a:r>
              <a:endParaRPr lang="ko-KR" alt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28800" y="4520952"/>
              <a:ext cx="49519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dirty="0" smtClean="0"/>
                <a:t>산림복지제공기관으로 등록된 </a:t>
              </a:r>
              <a:r>
                <a:rPr lang="ko-KR" altLang="en-US" sz="2000" b="1" dirty="0" err="1" smtClean="0"/>
                <a:t>피노키오자연휴양림</a:t>
              </a:r>
              <a:endParaRPr lang="ko-KR" altLang="en-US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72816" y="2680682"/>
              <a:ext cx="47179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ko-KR" altLang="en-US" sz="2000" b="1" dirty="0" err="1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기초생활수급자</a:t>
              </a:r>
              <a:r>
                <a:rPr lang="en-US" altLang="ko-KR" sz="20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, </a:t>
              </a:r>
              <a:r>
                <a:rPr lang="ko-KR" altLang="en-US" sz="20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장애</a:t>
              </a:r>
              <a:r>
                <a:rPr lang="en-US" altLang="ko-KR" sz="20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(</a:t>
              </a:r>
              <a:r>
                <a:rPr lang="ko-KR" altLang="en-US" sz="20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아동</a:t>
              </a:r>
              <a:r>
                <a:rPr lang="en-US" altLang="ko-KR" sz="20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)</a:t>
              </a:r>
              <a:r>
                <a:rPr lang="ko-KR" altLang="en-US" sz="20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수당 </a:t>
              </a:r>
              <a:r>
                <a:rPr lang="ko-KR" altLang="en-US" sz="2000" b="1" dirty="0" err="1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수급자</a:t>
              </a:r>
              <a:endParaRPr lang="ko-KR" altLang="en-US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60648" y="2572594"/>
              <a:ext cx="6448517" cy="238040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모서리가 둥근 직사각형 7"/>
          <p:cNvSpPr/>
          <p:nvPr/>
        </p:nvSpPr>
        <p:spPr>
          <a:xfrm>
            <a:off x="518533" y="560512"/>
            <a:ext cx="3313418" cy="43204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산림복지서비스이용권이란</a:t>
            </a:r>
            <a:r>
              <a:rPr lang="en-US" altLang="ko-KR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ko-KR" altLang="en-U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세로로 말린 두루마리 모양 6"/>
          <p:cNvSpPr/>
          <p:nvPr/>
        </p:nvSpPr>
        <p:spPr>
          <a:xfrm>
            <a:off x="180802" y="1784648"/>
            <a:ext cx="6565348" cy="432048"/>
          </a:xfrm>
          <a:prstGeom prst="verticalScroll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2" y="1824137"/>
            <a:ext cx="656534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261448" y="5519772"/>
            <a:ext cx="6447307" cy="180949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260648" y="7905328"/>
            <a:ext cx="6448107" cy="1800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139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328</Words>
  <Application>Microsoft Office PowerPoint</Application>
  <PresentationFormat>A4 용지(210x297mm)</PresentationFormat>
  <Paragraphs>86</Paragraphs>
  <Slides>3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Office 테마</vt:lpstr>
      <vt:lpstr>PowerPoint 프레젠테이션</vt:lpstr>
      <vt:lpstr>PowerPoint 프레젠테이션</vt:lpstr>
      <vt:lpstr>PowerPoint 프레젠테이션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박춘호</dc:creator>
  <cp:lastModifiedBy>김래옥</cp:lastModifiedBy>
  <cp:revision>46</cp:revision>
  <cp:lastPrinted>2017-12-21T06:01:35Z</cp:lastPrinted>
  <dcterms:created xsi:type="dcterms:W3CDTF">2017-07-12T22:18:48Z</dcterms:created>
  <dcterms:modified xsi:type="dcterms:W3CDTF">2018-01-05T01:37:00Z</dcterms:modified>
</cp:coreProperties>
</file>